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9" r:id="rId4"/>
    <p:sldId id="286" r:id="rId5"/>
    <p:sldId id="281" r:id="rId6"/>
    <p:sldId id="282" r:id="rId7"/>
    <p:sldId id="283" r:id="rId8"/>
    <p:sldId id="284" r:id="rId9"/>
    <p:sldId id="280" r:id="rId10"/>
    <p:sldId id="275" r:id="rId11"/>
    <p:sldId id="276" r:id="rId12"/>
    <p:sldId id="272" r:id="rId13"/>
    <p:sldId id="277" r:id="rId14"/>
    <p:sldId id="278" r:id="rId15"/>
    <p:sldId id="273" r:id="rId16"/>
    <p:sldId id="279" r:id="rId17"/>
    <p:sldId id="268" r:id="rId18"/>
    <p:sldId id="26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sfgBdC1Qt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6z58Ahors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85.142.162.116/os/xmodules/qprint/index.php?proj_guid=BD98FF424631BFE24D6010A4B1266CA8&amp;theme_guid=2A1993E3C1C39E294A96581A51C889BA&amp;groupno=10&amp;groupno=0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Итоговое устное собеседование по русскому языку выпускников основной школы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437112"/>
            <a:ext cx="6400800" cy="119898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</a:rPr>
              <a:t>Семинар 26 марта 2018 г. 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</a:rPr>
              <a:t>Руководитель – </a:t>
            </a:r>
            <a:r>
              <a:rPr lang="ru-RU" sz="2800" b="1" dirty="0" err="1" smtClean="0">
                <a:solidFill>
                  <a:schemeClr val="tx1"/>
                </a:solidFill>
              </a:rPr>
              <a:t>Тиунова</a:t>
            </a:r>
            <a:r>
              <a:rPr lang="ru-RU" sz="2800" b="1" dirty="0" smtClean="0">
                <a:solidFill>
                  <a:schemeClr val="tx1"/>
                </a:solidFill>
              </a:rPr>
              <a:t> Т.В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«Выразительное чтение»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0046" t="30936" r="33131" b="24867"/>
          <a:stretch>
            <a:fillRect/>
          </a:stretch>
        </p:blipFill>
        <p:spPr>
          <a:xfrm>
            <a:off x="503238" y="1624013"/>
            <a:ext cx="8256587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dirty="0" smtClean="0"/>
              <a:t>Критерии «Пересказ»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0046" t="8839" r="34019" b="4349"/>
          <a:stretch>
            <a:fillRect/>
          </a:stretch>
        </p:blipFill>
        <p:spPr>
          <a:xfrm>
            <a:off x="395536" y="764704"/>
            <a:ext cx="8748463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Пересказ текста с включением приведённого высказывания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 типичным ошибкам экзаменуемых при выполнении этого задания можно отнести:</a:t>
            </a:r>
          </a:p>
          <a:p>
            <a:pPr lvl="1"/>
            <a:r>
              <a:rPr lang="ru-RU" i="1" dirty="0" smtClean="0"/>
              <a:t>неоправданно длинные паузы в речи;</a:t>
            </a:r>
          </a:p>
          <a:p>
            <a:pPr lvl="1"/>
            <a:r>
              <a:rPr lang="ru-RU" i="1" dirty="0" smtClean="0"/>
              <a:t>искажения в произношении имён собственных и терминов;</a:t>
            </a:r>
          </a:p>
          <a:p>
            <a:pPr lvl="1"/>
            <a:r>
              <a:rPr lang="ru-RU" i="1" dirty="0" smtClean="0"/>
              <a:t>фактические ошибки при пересказе;</a:t>
            </a:r>
          </a:p>
          <a:p>
            <a:pPr lvl="1"/>
            <a:r>
              <a:rPr lang="ru-RU" i="1" dirty="0" smtClean="0"/>
              <a:t>сжатый пересказ вместо подробного;</a:t>
            </a:r>
          </a:p>
          <a:p>
            <a:pPr lvl="1"/>
            <a:r>
              <a:rPr lang="ru-RU" i="1" dirty="0" smtClean="0"/>
              <a:t>пропуски важных </a:t>
            </a:r>
            <a:r>
              <a:rPr lang="ru-RU" i="1" dirty="0" err="1" smtClean="0"/>
              <a:t>микротем</a:t>
            </a:r>
            <a:r>
              <a:rPr lang="ru-RU" i="1" dirty="0" smtClean="0"/>
              <a:t> текста;</a:t>
            </a:r>
          </a:p>
          <a:p>
            <a:pPr lvl="1"/>
            <a:r>
              <a:rPr lang="ru-RU" i="1" dirty="0" smtClean="0"/>
              <a:t>неумение логично включать высказывание в пересказ;</a:t>
            </a:r>
          </a:p>
          <a:p>
            <a:pPr lvl="1"/>
            <a:r>
              <a:rPr lang="ru-RU" i="1" dirty="0" smtClean="0"/>
              <a:t>неумение использовать способы цитирования в речи.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Критерии «Монолог»</a:t>
            </a:r>
            <a:endParaRPr lang="ru-RU" sz="4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3364" t="27780" r="22478" b="15398"/>
          <a:stretch>
            <a:fillRect/>
          </a:stretch>
        </p:blipFill>
        <p:spPr>
          <a:xfrm>
            <a:off x="611560" y="548681"/>
            <a:ext cx="8064896" cy="4464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1711" t="19569" r="35135" b="50800"/>
          <a:stretch>
            <a:fillRect/>
          </a:stretch>
        </p:blipFill>
        <p:spPr bwMode="auto">
          <a:xfrm>
            <a:off x="611560" y="4869160"/>
            <a:ext cx="799288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«Диалог»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0934" t="29358" r="34036" b="29588"/>
          <a:stretch>
            <a:fillRect/>
          </a:stretch>
        </p:blipFill>
        <p:spPr>
          <a:xfrm>
            <a:off x="457200" y="1541463"/>
            <a:ext cx="822960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Диалог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 числу </a:t>
            </a:r>
            <a:r>
              <a:rPr lang="ru-RU" b="1" dirty="0" smtClean="0"/>
              <a:t>типичных ошибок</a:t>
            </a:r>
            <a:r>
              <a:rPr lang="ru-RU" dirty="0" smtClean="0"/>
              <a:t> при выполнении экзаменуемыми задания 4 можно отнести односложные ответы на вопросы собеседника. </a:t>
            </a:r>
          </a:p>
          <a:p>
            <a:pPr algn="just"/>
            <a:r>
              <a:rPr lang="ru-RU" dirty="0" smtClean="0"/>
              <a:t>К числу </a:t>
            </a:r>
            <a:r>
              <a:rPr lang="ru-RU" b="1" dirty="0" smtClean="0"/>
              <a:t>типичных ошибок</a:t>
            </a:r>
            <a:r>
              <a:rPr lang="ru-RU" dirty="0" smtClean="0"/>
              <a:t> экзаменаторов-собеседников при организации диалога задания 4 можно отнести:</a:t>
            </a:r>
          </a:p>
          <a:p>
            <a:pPr lvl="1" algn="just"/>
            <a:r>
              <a:rPr lang="ru-RU" i="1" dirty="0" smtClean="0"/>
              <a:t>неумение создать атмосферу «живой» беседы;</a:t>
            </a:r>
          </a:p>
          <a:p>
            <a:pPr lvl="1" algn="just"/>
            <a:r>
              <a:rPr lang="ru-RU" i="1" dirty="0" smtClean="0"/>
              <a:t>отсутствие непосредственной реакции слушающего на высказывание ученика;</a:t>
            </a:r>
          </a:p>
          <a:p>
            <a:pPr lvl="1" algn="just"/>
            <a:r>
              <a:rPr lang="ru-RU" i="1" dirty="0" smtClean="0"/>
              <a:t>вопросы задаются формально, читаются по бумажке;</a:t>
            </a:r>
          </a:p>
          <a:p>
            <a:pPr lvl="1" algn="just"/>
            <a:r>
              <a:rPr lang="ru-RU" i="1" dirty="0" smtClean="0"/>
              <a:t>неумение стимулировать речь учащегося;</a:t>
            </a:r>
          </a:p>
          <a:p>
            <a:pPr lvl="1" algn="just"/>
            <a:r>
              <a:rPr lang="ru-RU" i="1" dirty="0" smtClean="0"/>
              <a:t>неумение создать комфортную психологическую обстановку для учащегося, в которой он не боится устного ответа.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720" t="35672" r="38458" b="10663"/>
          <a:stretch>
            <a:fillRect/>
          </a:stretch>
        </p:blipFill>
        <p:spPr>
          <a:xfrm>
            <a:off x="827584" y="314586"/>
            <a:ext cx="7758348" cy="412252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3364" t="16730" r="22478" b="56438"/>
          <a:stretch>
            <a:fillRect/>
          </a:stretch>
        </p:blipFill>
        <p:spPr bwMode="auto">
          <a:xfrm>
            <a:off x="1043608" y="4365104"/>
            <a:ext cx="7366411" cy="199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Речь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Вебинар</a:t>
            </a:r>
            <a:r>
              <a:rPr lang="ru-RU" dirty="0" smtClean="0"/>
              <a:t> ФИПИ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https://www.youtube.com/watch?v=hsfgBdC1Qto</a:t>
            </a:r>
            <a:r>
              <a:rPr lang="ru-RU" dirty="0" smtClean="0"/>
              <a:t> </a:t>
            </a:r>
          </a:p>
          <a:p>
            <a:r>
              <a:rPr lang="ru-RU" dirty="0" smtClean="0"/>
              <a:t>1ч.07 мин. – ответы на вопросы</a:t>
            </a:r>
          </a:p>
          <a:p>
            <a:r>
              <a:rPr lang="ru-RU" dirty="0" smtClean="0"/>
              <a:t>1ч.14 мин. - оценивание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Нарушевич</a:t>
            </a:r>
            <a:r>
              <a:rPr lang="ru-RU" dirty="0" smtClean="0"/>
              <a:t> Андрей Георгиевич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https://www.youtube.com/watch?v=m6z58AhorsM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Процедура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материалы для проведения итогового собеседования:</a:t>
            </a:r>
          </a:p>
          <a:p>
            <a:pPr lvl="1"/>
            <a:r>
              <a:rPr lang="ru-RU" i="1" dirty="0" smtClean="0"/>
              <a:t>тексты для чтения,</a:t>
            </a:r>
          </a:p>
          <a:p>
            <a:pPr lvl="1"/>
            <a:r>
              <a:rPr lang="ru-RU" i="1" dirty="0" smtClean="0"/>
              <a:t>листы с тремя темами беседы,</a:t>
            </a:r>
          </a:p>
          <a:p>
            <a:pPr lvl="1"/>
            <a:r>
              <a:rPr lang="ru-RU" i="1" dirty="0" smtClean="0"/>
              <a:t>карточки с планом беседы по каждой теме.</a:t>
            </a:r>
          </a:p>
          <a:p>
            <a:r>
              <a:rPr lang="ru-RU" dirty="0" smtClean="0"/>
              <a:t>Все материалы раскладываются на рабочем месте экзаменатора-собеседника отдельными стопками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Экзамен </a:t>
            </a:r>
            <a:endParaRPr lang="ru-RU" sz="4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Плюсы 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Минусы 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hlinkClick r:id="rId2"/>
              </a:rPr>
              <a:t>Открытый банк оценочных средств по русскому языку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78539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Неподготовленность учителей-участников диалога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Неготовность педагогов-экспертов к оцениванию по критериям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Размытость критериев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Процедура (время, процесс, вопросы)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Несформированность умений у учащихся (навык выразительного чтения публицистического текста, подготовка к пересказу, навык подробного пересказа текста в 150-170 слов, спонтанная речь, вступление в диалог и участие в нём, бедность словаря, речевые и др.ошибки)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Отсутствие  системной работы в этом направлении(?)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разработка компонента рабочей программы (модулей)  по русскому языку на уровне основного общего образования для подготовки учащихся к устному итоговому собеседованию в 9 классе.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Определить и описать содержание компонента (модулей) по годам обучения.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Конкретизировать критерии предметного результата по видам работ с языковым материалом, определить параметры оценки.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Описать и апробировать процедуры оценивания. Описать требования к </a:t>
            </a:r>
            <a:r>
              <a:rPr lang="ru-RU" dirty="0" err="1" smtClean="0"/>
              <a:t>КИМам</a:t>
            </a:r>
            <a:r>
              <a:rPr lang="ru-RU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Создать банк </a:t>
            </a:r>
            <a:r>
              <a:rPr lang="ru-RU" dirty="0" err="1" smtClean="0"/>
              <a:t>КИМов</a:t>
            </a:r>
            <a:r>
              <a:rPr lang="ru-RU" dirty="0" smtClean="0"/>
              <a:t> для учащихся по годам обучения и видам работы с языковым материалом.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Основные продукты, которые планируется получить в ходе реализации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Описания контрольных мероприятий по оценке умений работать с разными видами языкового материала по годам обучения.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Учебные ситуации /программы образовательных практик по формированию и развитию коммуникативной и языковой компетенций с дидактическими материалами к ним, в т.ч. проводимые в современных образовательных форматах.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Описание учебной ситуации должно содержать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конкретизированный образовательный результат, на достижение которого направлена ситуация;</a:t>
            </a:r>
          </a:p>
          <a:p>
            <a:pPr lvl="0"/>
            <a:r>
              <a:rPr lang="ru-RU" dirty="0" smtClean="0"/>
              <a:t>этапы учебной ситуации, содержащие указание действий педагога и деятельности учащихся;</a:t>
            </a:r>
          </a:p>
          <a:p>
            <a:pPr lvl="0"/>
            <a:r>
              <a:rPr lang="ru-RU" dirty="0" smtClean="0"/>
              <a:t>дидактические материалы для реализации этапов учебной ситуации;</a:t>
            </a:r>
          </a:p>
          <a:p>
            <a:pPr lvl="0"/>
            <a:r>
              <a:rPr lang="ru-RU" dirty="0" smtClean="0"/>
              <a:t>методы (способы, приемы) оценки эффективности учебной ситуации.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Обобщённый план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7200" y="1808067"/>
          <a:ext cx="8229600" cy="4110228"/>
        </p:xfrm>
        <a:graphic>
          <a:graphicData uri="http://schemas.openxmlformats.org/drawingml/2006/table">
            <a:tbl>
              <a:tblPr firstRow="1" bandRow="1"/>
              <a:tblGrid>
                <a:gridCol w="1041400"/>
                <a:gridCol w="4864100"/>
                <a:gridCol w="23241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Проверяемые элементы содержания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Максимальный балл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Выразительное чтение текста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вслух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Пересказ текста с привлечением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дополнительной информации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Создание устного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монологического высказывания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Участие в диалоге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Соблюдение норм современного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русского литературного языка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536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Итоговое устное собеседование по русскому языку выпускников основной школы</vt:lpstr>
      <vt:lpstr>Экзамен </vt:lpstr>
      <vt:lpstr>Открытый банк оценочных средств по русскому языку</vt:lpstr>
      <vt:lpstr>Проблемы </vt:lpstr>
      <vt:lpstr>Цель проекта </vt:lpstr>
      <vt:lpstr>Задачи проекта</vt:lpstr>
      <vt:lpstr>Основные продукты, которые планируется получить в ходе реализации проекта</vt:lpstr>
      <vt:lpstr>Описание учебной ситуации должно содержать</vt:lpstr>
      <vt:lpstr>Обобщённый план</vt:lpstr>
      <vt:lpstr>Критерии «Выразительное чтение»</vt:lpstr>
      <vt:lpstr>Критерии «Пересказ»</vt:lpstr>
      <vt:lpstr>Пересказ текста с включением приведённого высказывания</vt:lpstr>
      <vt:lpstr>Критерии «Монолог»</vt:lpstr>
      <vt:lpstr>Критерии «Диалог»</vt:lpstr>
      <vt:lpstr>Диалог </vt:lpstr>
      <vt:lpstr>Речь </vt:lpstr>
      <vt:lpstr>Вебинар ФИПИ</vt:lpstr>
      <vt:lpstr>Нарушевич Андрей Георгиевич </vt:lpstr>
      <vt:lpstr>Процедура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Аверина Светлана Сергеевна</cp:lastModifiedBy>
  <cp:revision>37</cp:revision>
  <dcterms:created xsi:type="dcterms:W3CDTF">2018-03-25T13:14:20Z</dcterms:created>
  <dcterms:modified xsi:type="dcterms:W3CDTF">2019-04-29T05:27:16Z</dcterms:modified>
</cp:coreProperties>
</file>